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9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0.xml.rels" ContentType="application/vnd.openxmlformats-package.relationships+xml"/>
  <Override PartName="/ppt/theme/theme9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media/image51.jpeg" ContentType="image/jpeg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56.jpeg" ContentType="image/jpeg"/>
  <Override PartName="/ppt/media/image17.jpeg" ContentType="image/jpe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62.jpeg" ContentType="image/jpeg"/>
  <Override PartName="/ppt/media/image7.png" ContentType="image/png"/>
  <Override PartName="/ppt/media/image23.jpeg" ContentType="image/jpeg"/>
  <Override PartName="/ppt/media/image8.png" ContentType="image/png"/>
  <Override PartName="/ppt/media/image29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20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Line 4"/>
          <p:cNvSpPr/>
          <p:nvPr/>
        </p:nvSpPr>
        <p:spPr>
          <a:xfrm>
            <a:off x="514080" y="584892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Line 4"/>
          <p:cNvSpPr/>
          <p:nvPr/>
        </p:nvSpPr>
        <p:spPr>
          <a:xfrm>
            <a:off x="514080" y="601956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PlaceHolder 4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6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PlaceHolder 4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6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2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slideLayout" Target="../slideLayouts/slideLayout6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slideLayout" Target="../slideLayouts/slideLayout2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slideLayout" Target="../slideLayouts/slideLayout2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7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8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9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slideLayout" Target="../slideLayouts/slideLayout2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76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slideLayout" Target="../slideLayouts/slideLayout28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jpeg"/><Relationship Id="rId3" Type="http://schemas.openxmlformats.org/officeDocument/2006/relationships/image" Target="../media/image75.jpeg"/><Relationship Id="rId4" Type="http://schemas.openxmlformats.org/officeDocument/2006/relationships/slideLayout" Target="../slideLayouts/slideLayout28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slideLayout" Target="../slideLayouts/slideLayout10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2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slideLayout" Target="../slideLayouts/slideLayout4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1763640" y="116640"/>
            <a:ext cx="6731640" cy="511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Мастер-класс на тему:</a:t>
            </a:r>
            <a:br/>
            <a:r>
              <a:rPr b="1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«Эбру – терапия как способ развития творческих и познавательных способностей у детей с ОВЗ»</a:t>
            </a:r>
            <a:br/>
            <a:br/>
            <a:br/>
            <a:br/>
            <a:r>
              <a:rPr b="1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                        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416" name="Picture 4" descr=""/>
          <p:cNvPicPr/>
          <p:nvPr/>
        </p:nvPicPr>
        <p:blipFill>
          <a:blip r:embed="rId2"/>
          <a:stretch/>
        </p:blipFill>
        <p:spPr>
          <a:xfrm>
            <a:off x="2699640" y="3717000"/>
            <a:ext cx="4250880" cy="285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7" name="CustomShape 2"/>
          <p:cNvSpPr/>
          <p:nvPr/>
        </p:nvSpPr>
        <p:spPr>
          <a:xfrm>
            <a:off x="6804360" y="5589360"/>
            <a:ext cx="22320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8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Педагог-психолог городовикова к.а.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301680" y="457200"/>
            <a:ext cx="8685360" cy="88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64000"/>
          </a:bodyPr>
          <a:p>
            <a:pPr algn="ctr">
              <a:lnSpc>
                <a:spcPct val="100000"/>
              </a:lnSpc>
            </a:pPr>
            <a:br/>
            <a:r>
              <a:rPr b="0" lang="ru-RU" sz="2800" spc="-1" strike="noStrike" u="sng" cap="all">
                <a:solidFill>
                  <a:srgbClr val="ffff00"/>
                </a:solidFill>
                <a:uFillTx/>
                <a:latin typeface="Franklin Gothic Medium"/>
                <a:ea typeface="DejaVu Sans"/>
              </a:rPr>
              <a:t>«бумажное мраморирование»,</a:t>
            </a:r>
            <a:br/>
            <a:endParaRPr b="0" lang="ru-RU" sz="2800" spc="-1" strike="noStrike">
              <a:latin typeface="Arial"/>
            </a:endParaRPr>
          </a:p>
        </p:txBody>
      </p:sp>
      <p:pic>
        <p:nvPicPr>
          <p:cNvPr id="442" name="Объект 6" descr=""/>
          <p:cNvPicPr/>
          <p:nvPr/>
        </p:nvPicPr>
        <p:blipFill>
          <a:blip r:embed="rId2"/>
          <a:stretch/>
        </p:blipFill>
        <p:spPr>
          <a:xfrm>
            <a:off x="4897080" y="1196640"/>
            <a:ext cx="4246560" cy="2950920"/>
          </a:xfrm>
          <a:prstGeom prst="rect">
            <a:avLst/>
          </a:prstGeom>
          <a:ln w="76320">
            <a:solidFill>
              <a:srgbClr val="eaeaea"/>
            </a:solidFill>
            <a:miter/>
          </a:ln>
          <a:effectLst>
            <a:reflection algn="bl" blurRad="12700" dir="5400000" dist="5000" endPos="28000" rotWithShape="0" stA="33000" sy="-100000"/>
          </a:effectLst>
          <a:scene3d>
            <a:camera prst="orthographicFront"/>
            <a:lightRig dir="t" rig="threeP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43" name="Picture 3" descr=""/>
          <p:cNvPicPr/>
          <p:nvPr/>
        </p:nvPicPr>
        <p:blipFill>
          <a:blip r:embed="rId3"/>
          <a:stretch/>
        </p:blipFill>
        <p:spPr>
          <a:xfrm>
            <a:off x="486360" y="1173240"/>
            <a:ext cx="3869280" cy="51591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7092360" y="332640"/>
            <a:ext cx="1821600" cy="295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2"/>
          <p:cNvSpPr/>
          <p:nvPr/>
        </p:nvSpPr>
        <p:spPr>
          <a:xfrm>
            <a:off x="1187640" y="3861000"/>
            <a:ext cx="4030920" cy="244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3"/>
          <p:cNvSpPr/>
          <p:nvPr/>
        </p:nvSpPr>
        <p:spPr>
          <a:xfrm>
            <a:off x="4645080" y="548640"/>
            <a:ext cx="4290840" cy="280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4"/>
          <p:cNvSpPr/>
          <p:nvPr/>
        </p:nvSpPr>
        <p:spPr>
          <a:xfrm>
            <a:off x="4644000" y="3357000"/>
            <a:ext cx="4291920" cy="295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8" name="Picture 2" descr=""/>
          <p:cNvPicPr/>
          <p:nvPr/>
        </p:nvPicPr>
        <p:blipFill>
          <a:blip r:embed="rId2"/>
          <a:stretch/>
        </p:blipFill>
        <p:spPr>
          <a:xfrm>
            <a:off x="2195640" y="448560"/>
            <a:ext cx="3929040" cy="287892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449" name="Picture 3" descr=""/>
          <p:cNvPicPr/>
          <p:nvPr/>
        </p:nvPicPr>
        <p:blipFill>
          <a:blip r:embed="rId3"/>
          <a:stretch/>
        </p:blipFill>
        <p:spPr>
          <a:xfrm>
            <a:off x="1209960" y="3602880"/>
            <a:ext cx="3886920" cy="2573640"/>
          </a:xfrm>
          <a:prstGeom prst="rect">
            <a:avLst/>
          </a:prstGeom>
          <a:ln w="127080">
            <a:solidFill>
              <a:srgbClr val="000000"/>
            </a:solidFill>
            <a:miter/>
          </a:ln>
          <a:effectLst>
            <a:outerShdw algn="tl" blurRad="57150" dir="2700000" dist="49893" rotWithShape="0">
              <a:srgbClr val="000000">
                <a:alpha val="40000"/>
              </a:srgbClr>
            </a:outerShdw>
          </a:effectLst>
        </p:spPr>
      </p:pic>
      <p:pic>
        <p:nvPicPr>
          <p:cNvPr id="450" name="Picture 4" descr=""/>
          <p:cNvPicPr/>
          <p:nvPr/>
        </p:nvPicPr>
        <p:blipFill>
          <a:blip r:embed="rId4"/>
          <a:stretch/>
        </p:blipFill>
        <p:spPr>
          <a:xfrm>
            <a:off x="5364000" y="3508560"/>
            <a:ext cx="2762280" cy="2762280"/>
          </a:xfrm>
          <a:prstGeom prst="rect">
            <a:avLst/>
          </a:prstGeom>
          <a:ln w="127080">
            <a:solidFill>
              <a:srgbClr val="000000"/>
            </a:solidFill>
            <a:miter/>
          </a:ln>
          <a:effectLst>
            <a:outerShdw algn="tl" blurRad="57150" dir="2700000" dist="49893" rotWithShape="0">
              <a:srgbClr val="000000">
                <a:alpha val="40000"/>
              </a:srgbClr>
            </a:outerShdw>
          </a:effectLst>
        </p:spPr>
      </p:pic>
      <p:pic>
        <p:nvPicPr>
          <p:cNvPr id="451" name="Picture 5" descr=""/>
          <p:cNvPicPr/>
          <p:nvPr/>
        </p:nvPicPr>
        <p:blipFill>
          <a:blip r:embed="rId5"/>
          <a:stretch/>
        </p:blipFill>
        <p:spPr>
          <a:xfrm>
            <a:off x="6372360" y="620640"/>
            <a:ext cx="2518920" cy="254772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2988000" y="404640"/>
            <a:ext cx="2745000" cy="23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3" name="Picture 2" descr=""/>
          <p:cNvPicPr/>
          <p:nvPr/>
        </p:nvPicPr>
        <p:blipFill>
          <a:blip r:embed="rId2"/>
          <a:stretch/>
        </p:blipFill>
        <p:spPr>
          <a:xfrm>
            <a:off x="1043640" y="3175560"/>
            <a:ext cx="3613320" cy="292680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454" name="Picture 3" descr=""/>
          <p:cNvPicPr/>
          <p:nvPr/>
        </p:nvPicPr>
        <p:blipFill>
          <a:blip r:embed="rId3"/>
          <a:stretch/>
        </p:blipFill>
        <p:spPr>
          <a:xfrm>
            <a:off x="4860000" y="2349000"/>
            <a:ext cx="3778200" cy="379152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455" name="Picture 4" descr=""/>
          <p:cNvPicPr/>
          <p:nvPr/>
        </p:nvPicPr>
        <p:blipFill>
          <a:blip r:embed="rId4"/>
          <a:stretch/>
        </p:blipFill>
        <p:spPr>
          <a:xfrm>
            <a:off x="2869200" y="404640"/>
            <a:ext cx="2885400" cy="262584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301680" y="692640"/>
            <a:ext cx="8685360" cy="151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2400" spc="-1" strike="noStrike" cap="all">
                <a:solidFill>
                  <a:srgbClr val="ff0000"/>
                </a:solidFill>
                <a:latin typeface="Franklin Gothic Medium"/>
                <a:ea typeface="DejaVu Sans"/>
              </a:rPr>
              <a:t>             </a:t>
            </a:r>
            <a:r>
              <a:rPr b="0" lang="ru-RU" sz="24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Эбру На ткани                             Эбру На дереве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457" name="Picture 2" descr=""/>
          <p:cNvPicPr/>
          <p:nvPr/>
        </p:nvPicPr>
        <p:blipFill>
          <a:blip r:embed="rId2"/>
          <a:stretch/>
        </p:blipFill>
        <p:spPr>
          <a:xfrm>
            <a:off x="5076000" y="2205000"/>
            <a:ext cx="3526920" cy="352692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458" name="Picture 3" descr=""/>
          <p:cNvPicPr/>
          <p:nvPr/>
        </p:nvPicPr>
        <p:blipFill>
          <a:blip r:embed="rId3"/>
          <a:stretch/>
        </p:blipFill>
        <p:spPr>
          <a:xfrm>
            <a:off x="251640" y="2205000"/>
            <a:ext cx="4606920" cy="3454920"/>
          </a:xfrm>
          <a:prstGeom prst="rect">
            <a:avLst/>
          </a:prstGeom>
          <a:ln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ustomShape 1"/>
          <p:cNvSpPr/>
          <p:nvPr/>
        </p:nvSpPr>
        <p:spPr>
          <a:xfrm>
            <a:off x="1644840" y="116640"/>
            <a:ext cx="6886080" cy="143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51000"/>
          </a:bodyPr>
          <a:p>
            <a:pPr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    </a:t>
            </a:r>
            <a:r>
              <a:rPr b="0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Материалы и оборудование:</a:t>
            </a:r>
            <a:br/>
            <a:br/>
            <a:endParaRPr b="0" lang="ru-RU" sz="3600" spc="-1" strike="noStrike">
              <a:latin typeface="Arial"/>
            </a:endParaRPr>
          </a:p>
        </p:txBody>
      </p:sp>
      <p:pic>
        <p:nvPicPr>
          <p:cNvPr id="460" name="Picture 3" descr=""/>
          <p:cNvPicPr/>
          <p:nvPr/>
        </p:nvPicPr>
        <p:blipFill>
          <a:blip r:embed="rId2"/>
          <a:stretch/>
        </p:blipFill>
        <p:spPr>
          <a:xfrm>
            <a:off x="1872000" y="1197000"/>
            <a:ext cx="6658920" cy="499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ustomShape 1"/>
          <p:cNvSpPr/>
          <p:nvPr/>
        </p:nvSpPr>
        <p:spPr>
          <a:xfrm>
            <a:off x="301680" y="457200"/>
            <a:ext cx="8685000" cy="73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Этапы работы: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62" name="CustomShape 2"/>
          <p:cNvSpPr/>
          <p:nvPr/>
        </p:nvSpPr>
        <p:spPr>
          <a:xfrm>
            <a:off x="1691640" y="1484640"/>
            <a:ext cx="7198920" cy="177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b="0" lang="ru-RU" sz="2400" spc="-1" strike="noStrike">
                <a:solidFill>
                  <a:srgbClr val="ffff00"/>
                </a:solidFill>
                <a:latin typeface="Times New Roman"/>
                <a:ea typeface="Times New Roman"/>
              </a:rPr>
              <a:t>1. Приготовить раствор в соответствии с инструкцией. ( клейстер из крахмала и воды и дать ему остыть, затем добавить в него немного канцелярского клея, все перемешать.)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463" name="Picture 2" descr=""/>
          <p:cNvPicPr/>
          <p:nvPr/>
        </p:nvPicPr>
        <p:blipFill>
          <a:blip r:embed="rId2"/>
          <a:stretch/>
        </p:blipFill>
        <p:spPr>
          <a:xfrm>
            <a:off x="2771640" y="3250800"/>
            <a:ext cx="4714560" cy="353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CustomShape 1"/>
          <p:cNvSpPr/>
          <p:nvPr/>
        </p:nvSpPr>
        <p:spPr>
          <a:xfrm>
            <a:off x="1259640" y="457200"/>
            <a:ext cx="6982920" cy="83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  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65" name="CustomShape 2"/>
          <p:cNvSpPr/>
          <p:nvPr/>
        </p:nvSpPr>
        <p:spPr>
          <a:xfrm>
            <a:off x="2286000" y="1196640"/>
            <a:ext cx="6244560" cy="471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15000"/>
              </a:lnSpc>
            </a:pPr>
            <a:r>
              <a:rPr b="1" i="1" lang="ru-RU" sz="2400" spc="-1" strike="noStrike">
                <a:solidFill>
                  <a:srgbClr val="ffff00"/>
                </a:solidFill>
                <a:latin typeface="Times New Roman"/>
                <a:ea typeface="Times New Roman"/>
              </a:rPr>
              <a:t>2. Рисование в этой технике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b="0" lang="ru-RU" sz="2400" spc="-1" strike="noStrike">
                <a:solidFill>
                  <a:srgbClr val="ffff00"/>
                </a:solidFill>
                <a:latin typeface="Times New Roman"/>
                <a:ea typeface="Times New Roman"/>
              </a:rPr>
              <a:t>Берем лоток с подготовленной жидкостью и кистью делаем фон (набираем на кончик краску и стряхиваем ее тихонько на воду, постукивая кистью о палец левой руки на высоте 5-6 см от поверхности), далее на кончик палочки набираем краску, и слегка касаемся поверхности воды (можем поставить несколько точек в зависимости от задуманного)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Picture 2" descr=""/>
          <p:cNvPicPr/>
          <p:nvPr/>
        </p:nvPicPr>
        <p:blipFill>
          <a:blip r:embed="rId2"/>
          <a:stretch/>
        </p:blipFill>
        <p:spPr>
          <a:xfrm>
            <a:off x="107640" y="116640"/>
            <a:ext cx="4948560" cy="65984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CustomShape 1"/>
          <p:cNvSpPr/>
          <p:nvPr/>
        </p:nvSpPr>
        <p:spPr>
          <a:xfrm>
            <a:off x="899640" y="457200"/>
            <a:ext cx="7847280" cy="261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24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 </a:t>
            </a:r>
            <a:r>
              <a:rPr b="0" lang="ru-RU" sz="24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Используя цветовую гамму, необходимую для задуманного рисунка, добавляем элементы, давая свободу нашей фантазии.</a:t>
            </a:r>
            <a:br/>
            <a:r>
              <a:rPr b="0" lang="ru-RU" sz="24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В итоге получилось изображение на всей поверхности раствора.</a:t>
            </a:r>
            <a:br/>
            <a:endParaRPr b="0" lang="ru-RU" sz="2400" spc="-1" strike="noStrike">
              <a:latin typeface="Arial"/>
            </a:endParaRPr>
          </a:p>
        </p:txBody>
      </p:sp>
      <p:pic>
        <p:nvPicPr>
          <p:cNvPr id="468" name="Picture 4" descr=""/>
          <p:cNvPicPr/>
          <p:nvPr/>
        </p:nvPicPr>
        <p:blipFill>
          <a:blip r:embed="rId2"/>
          <a:stretch/>
        </p:blipFill>
        <p:spPr>
          <a:xfrm rot="5400000">
            <a:off x="1252440" y="3195720"/>
            <a:ext cx="3917520" cy="293760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69" name="Picture 2" descr=""/>
          <p:cNvPicPr/>
          <p:nvPr/>
        </p:nvPicPr>
        <p:blipFill>
          <a:blip r:embed="rId3"/>
          <a:stretch/>
        </p:blipFill>
        <p:spPr>
          <a:xfrm rot="5400000">
            <a:off x="4692240" y="3228120"/>
            <a:ext cx="3935880" cy="295128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CustomShape 1"/>
          <p:cNvSpPr/>
          <p:nvPr/>
        </p:nvSpPr>
        <p:spPr>
          <a:xfrm>
            <a:off x="301680" y="457200"/>
            <a:ext cx="8685360" cy="613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1" name="Picture 5" descr=""/>
          <p:cNvPicPr/>
          <p:nvPr/>
        </p:nvPicPr>
        <p:blipFill>
          <a:blip r:embed="rId2"/>
          <a:stretch/>
        </p:blipFill>
        <p:spPr>
          <a:xfrm>
            <a:off x="323640" y="404640"/>
            <a:ext cx="3575160" cy="201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2" name="Picture 2" descr=""/>
          <p:cNvPicPr/>
          <p:nvPr/>
        </p:nvPicPr>
        <p:blipFill>
          <a:blip r:embed="rId3"/>
          <a:stretch/>
        </p:blipFill>
        <p:spPr>
          <a:xfrm>
            <a:off x="295920" y="2477160"/>
            <a:ext cx="3602880" cy="203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3" name="Picture 3" descr=""/>
          <p:cNvPicPr/>
          <p:nvPr/>
        </p:nvPicPr>
        <p:blipFill>
          <a:blip r:embed="rId4"/>
          <a:stretch/>
        </p:blipFill>
        <p:spPr>
          <a:xfrm>
            <a:off x="242280" y="4509000"/>
            <a:ext cx="3656520" cy="20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4" name="Picture 4" descr=""/>
          <p:cNvPicPr/>
          <p:nvPr/>
        </p:nvPicPr>
        <p:blipFill>
          <a:blip r:embed="rId5"/>
          <a:stretch/>
        </p:blipFill>
        <p:spPr>
          <a:xfrm>
            <a:off x="5099760" y="404640"/>
            <a:ext cx="3503160" cy="197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5" name="Picture 5" descr=""/>
          <p:cNvPicPr/>
          <p:nvPr/>
        </p:nvPicPr>
        <p:blipFill>
          <a:blip r:embed="rId6"/>
          <a:stretch/>
        </p:blipFill>
        <p:spPr>
          <a:xfrm>
            <a:off x="5113080" y="2421000"/>
            <a:ext cx="3475080" cy="195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6" name="Picture 6" descr=""/>
          <p:cNvPicPr/>
          <p:nvPr/>
        </p:nvPicPr>
        <p:blipFill>
          <a:blip r:embed="rId7"/>
          <a:stretch/>
        </p:blipFill>
        <p:spPr>
          <a:xfrm>
            <a:off x="5033160" y="4506840"/>
            <a:ext cx="3634920" cy="20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1043640" y="1052640"/>
            <a:ext cx="6911280" cy="359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Цель мастер класса: </a:t>
            </a:r>
            <a:br/>
            <a:br/>
            <a:r>
              <a:rPr b="0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Повысить профессиональное мастерство педагогов работающих с детьми с Овз  посредством использования техники эбру — терапия. </a:t>
            </a:r>
            <a:br/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301680" y="457200"/>
            <a:ext cx="8507880" cy="563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8" name="Picture 10" descr=""/>
          <p:cNvPicPr/>
          <p:nvPr/>
        </p:nvPicPr>
        <p:blipFill>
          <a:blip r:embed="rId2"/>
          <a:stretch/>
        </p:blipFill>
        <p:spPr>
          <a:xfrm>
            <a:off x="4672440" y="684360"/>
            <a:ext cx="4242600" cy="239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9" name="Picture 11" descr=""/>
          <p:cNvPicPr/>
          <p:nvPr/>
        </p:nvPicPr>
        <p:blipFill>
          <a:blip r:embed="rId3"/>
          <a:stretch/>
        </p:blipFill>
        <p:spPr>
          <a:xfrm>
            <a:off x="347040" y="727200"/>
            <a:ext cx="4214880" cy="237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0" name="Picture 12" descr=""/>
          <p:cNvPicPr/>
          <p:nvPr/>
        </p:nvPicPr>
        <p:blipFill>
          <a:blip r:embed="rId4"/>
          <a:stretch/>
        </p:blipFill>
        <p:spPr>
          <a:xfrm>
            <a:off x="283680" y="3213000"/>
            <a:ext cx="4341600" cy="244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" name="Picture 13" descr=""/>
          <p:cNvPicPr/>
          <p:nvPr/>
        </p:nvPicPr>
        <p:blipFill>
          <a:blip r:embed="rId5"/>
          <a:stretch/>
        </p:blipFill>
        <p:spPr>
          <a:xfrm>
            <a:off x="4689000" y="3280320"/>
            <a:ext cx="4222080" cy="237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1259640" y="457200"/>
            <a:ext cx="6983640" cy="84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  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83" name="CustomShape 2"/>
          <p:cNvSpPr/>
          <p:nvPr/>
        </p:nvSpPr>
        <p:spPr>
          <a:xfrm>
            <a:off x="1868400" y="1556640"/>
            <a:ext cx="6839640" cy="297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15000"/>
              </a:lnSpc>
            </a:pPr>
            <a:r>
              <a:rPr b="1" i="1" lang="ru-RU" sz="2400" spc="-1" strike="noStrike">
                <a:solidFill>
                  <a:srgbClr val="ffff00"/>
                </a:solidFill>
                <a:latin typeface="Times New Roman"/>
                <a:ea typeface="Times New Roman"/>
              </a:rPr>
              <a:t>3. Перенос рисунка на бумагу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b="0" lang="ru-RU" sz="2400" spc="-1" strike="noStrike">
                <a:solidFill>
                  <a:srgbClr val="ffff00"/>
                </a:solidFill>
                <a:latin typeface="Times New Roman"/>
                <a:ea typeface="Times New Roman"/>
              </a:rPr>
              <a:t>Берем лист бумаги, соответствующий размеру лотка, аккуратно кладем ее на поверхность и ждем несколько минут, края начнут подниматься. Берем за края бумаги и поднимаем ее.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ffff00"/>
                </a:solidFill>
                <a:latin typeface="Times New Roman"/>
                <a:ea typeface="Times New Roman"/>
              </a:rPr>
              <a:t>Даем рисунку высохнуть в течение суток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CustomShape 1"/>
          <p:cNvSpPr/>
          <p:nvPr/>
        </p:nvSpPr>
        <p:spPr>
          <a:xfrm>
            <a:off x="301680" y="457200"/>
            <a:ext cx="8685360" cy="196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0" lang="ru-RU" sz="20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4. Через несколько секунд лист бумаги аккуратно приподнять, начиная с одной стороны. При этом рисунок на воде отпечатывается на бумаге, а в лотке остается прозрачная вода, на которой можно будет рисовать снова.</a:t>
            </a:r>
            <a:br/>
            <a:endParaRPr b="0" lang="ru-RU" sz="2000" spc="-1" strike="noStrike">
              <a:latin typeface="Arial"/>
            </a:endParaRPr>
          </a:p>
        </p:txBody>
      </p:sp>
      <p:pic>
        <p:nvPicPr>
          <p:cNvPr id="485" name="Picture 2" descr=""/>
          <p:cNvPicPr/>
          <p:nvPr/>
        </p:nvPicPr>
        <p:blipFill>
          <a:blip r:embed="rId2"/>
          <a:stretch/>
        </p:blipFill>
        <p:spPr>
          <a:xfrm>
            <a:off x="108720" y="2088000"/>
            <a:ext cx="3562560" cy="475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301680" y="457200"/>
            <a:ext cx="8685360" cy="225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66000"/>
          </a:bodyPr>
          <a:p>
            <a:pPr>
              <a:lnSpc>
                <a:spcPct val="100000"/>
              </a:lnSpc>
            </a:pPr>
            <a:br/>
            <a:r>
              <a:rPr b="0" lang="ru-RU" sz="20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 </a:t>
            </a:r>
            <a:r>
              <a:rPr b="0" lang="ru-RU" sz="20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5.Влажному рисунку потребуется некоторое время, чтобы высохнуть (от 1 часа и более). Полученное изображение может быть собственно рисунком (т.е. законченной работой) или служить фоном для дальнейшего творчества.</a:t>
            </a:r>
            <a:br/>
            <a:br/>
            <a:r>
              <a:rPr b="0" lang="ru-RU" sz="20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6. После того, как лист станет сухим, на нем можно продолжить рисовать (например, фломастерами или гуашью), или выполнить аппликацию из цветной бумаги. </a:t>
            </a:r>
            <a:br/>
            <a:endParaRPr b="0" lang="ru-RU" sz="2000" spc="-1" strike="noStrike">
              <a:latin typeface="Arial"/>
            </a:endParaRPr>
          </a:p>
        </p:txBody>
      </p:sp>
      <p:pic>
        <p:nvPicPr>
          <p:cNvPr id="487" name="Объект 4" descr=""/>
          <p:cNvPicPr/>
          <p:nvPr/>
        </p:nvPicPr>
        <p:blipFill>
          <a:blip r:embed="rId2"/>
          <a:stretch/>
        </p:blipFill>
        <p:spPr>
          <a:xfrm>
            <a:off x="304920" y="3222720"/>
            <a:ext cx="4121280" cy="309060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88" name="Объект 6" descr=""/>
          <p:cNvPicPr/>
          <p:nvPr/>
        </p:nvPicPr>
        <p:blipFill>
          <a:blip r:embed="rId3"/>
          <a:stretch/>
        </p:blipFill>
        <p:spPr>
          <a:xfrm>
            <a:off x="4732200" y="3213000"/>
            <a:ext cx="4147200" cy="311004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1643040" y="548640"/>
            <a:ext cx="7272000" cy="554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59000"/>
          </a:bodyPr>
          <a:p>
            <a:pPr>
              <a:lnSpc>
                <a:spcPct val="100000"/>
              </a:lnSpc>
            </a:pPr>
            <a:r>
              <a:rPr b="0" lang="ru-RU" sz="2400" spc="-1" strike="noStrike" u="sng" cap="all">
                <a:solidFill>
                  <a:srgbClr val="ffff00"/>
                </a:solidFill>
                <a:uFillTx/>
                <a:latin typeface="Franklin Gothic Medium"/>
                <a:ea typeface="Microsoft YaHei"/>
              </a:rPr>
              <a:t>Вывод</a:t>
            </a:r>
            <a:r>
              <a:rPr b="0" lang="ru-RU" sz="2400" spc="-1" strike="noStrike" cap="all">
                <a:solidFill>
                  <a:srgbClr val="ffff00"/>
                </a:solidFill>
                <a:latin typeface="Franklin Gothic Medium"/>
                <a:ea typeface="Microsoft YaHei"/>
              </a:rPr>
              <a:t>: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br/>
            <a:r>
              <a:rPr b="0" lang="ru-RU" sz="2400" spc="-1" strike="noStrike" cap="all">
                <a:solidFill>
                  <a:srgbClr val="ffff00"/>
                </a:solidFill>
                <a:latin typeface="Franklin Gothic Medium"/>
                <a:ea typeface="Microsoft YaHei"/>
              </a:rPr>
              <a:t>Необычность </a:t>
            </a:r>
            <a:r>
              <a:rPr b="1" lang="ru-RU" sz="2400" spc="-1" strike="noStrike" cap="all">
                <a:solidFill>
                  <a:srgbClr val="ffff00"/>
                </a:solidFill>
                <a:latin typeface="Franklin Gothic Medium"/>
                <a:ea typeface="Microsoft YaHei"/>
              </a:rPr>
              <a:t>рисования</a:t>
            </a:r>
            <a:r>
              <a:rPr b="0" lang="ru-RU" sz="2400" spc="-1" strike="noStrike" cap="all">
                <a:solidFill>
                  <a:srgbClr val="ffff00"/>
                </a:solidFill>
                <a:latin typeface="Franklin Gothic Medium"/>
                <a:ea typeface="Microsoft YaHei"/>
              </a:rPr>
              <a:t> в эбру — терапии помогает развивать   и корректировать  психические процессы у детей с ОВЗ, потому что </a:t>
            </a:r>
            <a:r>
              <a:rPr b="1" lang="ru-RU" sz="2400" spc="-1" strike="noStrike" cap="all">
                <a:solidFill>
                  <a:srgbClr val="ffff00"/>
                </a:solidFill>
                <a:latin typeface="Franklin Gothic Medium"/>
                <a:ea typeface="Microsoft YaHei"/>
              </a:rPr>
              <a:t>ЭБРУ – это медитация</a:t>
            </a:r>
            <a:r>
              <a:rPr b="0" lang="ru-RU" sz="2400" spc="-1" strike="noStrike" cap="all">
                <a:solidFill>
                  <a:srgbClr val="ffff00"/>
                </a:solidFill>
                <a:latin typeface="Franklin Gothic Medium"/>
                <a:ea typeface="Microsoft YaHei"/>
              </a:rPr>
              <a:t>, которая увлекает, завораживает, успокаивает, а для ребенка важен тот результат, который вызывает у него радость, удивление, восторг. </a:t>
            </a:r>
            <a:br/>
            <a:br/>
            <a:r>
              <a:rPr b="0" lang="ru-RU" sz="2400" spc="-1" strike="noStrike" cap="all">
                <a:solidFill>
                  <a:srgbClr val="ffff00"/>
                </a:solidFill>
                <a:latin typeface="Franklin Gothic Medium"/>
                <a:ea typeface="Microsoft YaHei"/>
              </a:rPr>
              <a:t> Использование эбру- терапии так же способствует:</a:t>
            </a:r>
            <a:br/>
            <a:r>
              <a:rPr b="0" lang="ru-RU" sz="2600" spc="-1" strike="noStrike" cap="all">
                <a:solidFill>
                  <a:srgbClr val="ffff00"/>
                </a:solidFill>
                <a:latin typeface="Franklin Gothic Medium"/>
                <a:ea typeface="Microsoft YaHei"/>
              </a:rPr>
              <a:t>-</a:t>
            </a:r>
            <a:r>
              <a:rPr b="0" lang="ru-RU" sz="2600" spc="-1" strike="noStrike">
                <a:solidFill>
                  <a:srgbClr val="ffff00"/>
                </a:solidFill>
                <a:latin typeface="Arial"/>
                <a:ea typeface="Times New Roman"/>
              </a:rPr>
              <a:t>дисциплинированности (вырабатывается усидчивость у детей);</a:t>
            </a:r>
            <a:br/>
            <a:r>
              <a:rPr b="0" lang="ru-RU" sz="2600" spc="-1" strike="noStrike">
                <a:solidFill>
                  <a:srgbClr val="ffff00"/>
                </a:solidFill>
                <a:latin typeface="Arial"/>
                <a:ea typeface="Times New Roman"/>
              </a:rPr>
              <a:t>-развитию мелкой моторики рук;</a:t>
            </a:r>
            <a:br/>
            <a:r>
              <a:rPr b="0" lang="ru-RU" sz="2600" spc="-1" strike="noStrike">
                <a:solidFill>
                  <a:srgbClr val="ffff00"/>
                </a:solidFill>
                <a:latin typeface="Arial"/>
                <a:ea typeface="Times New Roman"/>
              </a:rPr>
              <a:t>-развитию зрительно- двигательных координаций;</a:t>
            </a:r>
            <a:br/>
            <a:r>
              <a:rPr b="0" lang="ru-RU" sz="2600" spc="-1" strike="noStrike">
                <a:solidFill>
                  <a:srgbClr val="ffff00"/>
                </a:solidFill>
                <a:latin typeface="Arial"/>
                <a:ea typeface="Times New Roman"/>
              </a:rPr>
              <a:t>-развитию фантазии и мышления;</a:t>
            </a:r>
            <a:br/>
            <a:r>
              <a:rPr b="0" lang="ru-RU" sz="2600" spc="-1" strike="noStrike">
                <a:solidFill>
                  <a:srgbClr val="ffff00"/>
                </a:solidFill>
                <a:latin typeface="Arial"/>
                <a:ea typeface="Times New Roman"/>
              </a:rPr>
              <a:t>-умению сочетать цвета и формы;</a:t>
            </a:r>
            <a:br/>
            <a:r>
              <a:rPr b="0" lang="ru-RU" sz="2600" spc="-1" strike="noStrike">
                <a:solidFill>
                  <a:srgbClr val="ffff00"/>
                </a:solidFill>
                <a:latin typeface="Arial"/>
                <a:ea typeface="Times New Roman"/>
              </a:rPr>
              <a:t>-раскрытию творческого потенциала.</a:t>
            </a:r>
            <a:br/>
            <a:br/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2051640" y="332640"/>
            <a:ext cx="6335640" cy="2591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ru-RU" sz="2000" spc="-1" strike="noStrike" cap="all">
                <a:solidFill>
                  <a:srgbClr val="ff0000"/>
                </a:solidFill>
                <a:latin typeface="Franklin Gothic Medium"/>
                <a:ea typeface="DejaVu Sans"/>
              </a:rPr>
              <a:t> </a:t>
            </a:r>
            <a:br/>
            <a:r>
              <a:rPr b="0" lang="ru-RU" sz="20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  </a:t>
            </a:r>
            <a:r>
              <a:rPr b="0" lang="ru-RU" sz="40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СПАСИБО ЗА Внимание! </a:t>
            </a:r>
            <a:br/>
            <a:endParaRPr b="0" lang="ru-RU" sz="4000" spc="-1" strike="noStrike">
              <a:latin typeface="Arial"/>
            </a:endParaRPr>
          </a:p>
        </p:txBody>
      </p:sp>
      <p:pic>
        <p:nvPicPr>
          <p:cNvPr id="491" name="Picture 2" descr=""/>
          <p:cNvPicPr/>
          <p:nvPr/>
        </p:nvPicPr>
        <p:blipFill>
          <a:blip r:embed="rId2"/>
          <a:stretch/>
        </p:blipFill>
        <p:spPr>
          <a:xfrm>
            <a:off x="2195640" y="2205000"/>
            <a:ext cx="6168960" cy="3524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1187640" y="1052640"/>
            <a:ext cx="7199280" cy="410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3000"/>
          </a:bodyPr>
          <a:p>
            <a:pPr>
              <a:lnSpc>
                <a:spcPct val="100000"/>
              </a:lnSpc>
            </a:pPr>
            <a:r>
              <a:rPr b="1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Задачи: </a:t>
            </a:r>
            <a:br/>
            <a:br/>
            <a:r>
              <a:rPr b="0" lang="ru-RU" sz="32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1. показать возможность применения эбру — терапии в работе с детьми с овз.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32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2. продемонстрировать педагогом основной способ рисования красками на воде – мраморирование.</a:t>
            </a:r>
            <a:br/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2267640" y="116640"/>
            <a:ext cx="4342320" cy="93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5000"/>
          </a:bodyPr>
          <a:p>
            <a:pPr algn="ctr">
              <a:lnSpc>
                <a:spcPct val="190000"/>
              </a:lnSpc>
              <a:spcBef>
                <a:spcPts val="1874"/>
              </a:spcBef>
              <a:spcAft>
                <a:spcPts val="2251"/>
              </a:spcAft>
            </a:pPr>
            <a:r>
              <a:rPr b="0" lang="ru-RU" sz="3600" spc="-1" strike="noStrike" cap="all">
                <a:solidFill>
                  <a:srgbClr val="ffff00"/>
                </a:solidFill>
                <a:latin typeface="Helvetica Neue"/>
                <a:ea typeface="Times New Roman"/>
              </a:rPr>
              <a:t>Актуальность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21" name="CustomShape 2"/>
          <p:cNvSpPr/>
          <p:nvPr/>
        </p:nvSpPr>
        <p:spPr>
          <a:xfrm>
            <a:off x="1691640" y="1124640"/>
            <a:ext cx="7199640" cy="540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Aft>
                <a:spcPts val="751"/>
              </a:spcAft>
            </a:pPr>
            <a:r>
              <a:rPr b="0" lang="ru-RU" sz="2400" spc="-1" strike="noStrike">
                <a:solidFill>
                  <a:srgbClr val="ffff00"/>
                </a:solidFill>
                <a:latin typeface="Arial"/>
                <a:ea typeface="Times New Roman"/>
              </a:rPr>
              <a:t>У детей с нарушениями в развитии раскрытие индивидуальных задатков и развитие способностей становится возможным при создании комфортных условий для деятельности в атмосфере творческого общения, сочувствия и сопереживания.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751"/>
              </a:spcAft>
            </a:pPr>
            <a:r>
              <a:rPr b="0" lang="ru-RU" sz="2400" spc="-1" strike="noStrike">
                <a:solidFill>
                  <a:srgbClr val="ffff00"/>
                </a:solidFill>
                <a:latin typeface="Arial"/>
                <a:ea typeface="Times New Roman"/>
              </a:rPr>
              <a:t> </a:t>
            </a:r>
            <a:r>
              <a:rPr b="0" lang="ru-RU" sz="2400" spc="-1" strike="noStrike">
                <a:solidFill>
                  <a:srgbClr val="ffff00"/>
                </a:solidFill>
                <a:latin typeface="Arial"/>
                <a:ea typeface="Times New Roman"/>
              </a:rPr>
              <a:t>Эбру- терапия является одним из инновационных арт - терапевтических методов который  представляет огромные возможности для самовыражения и самореализации ребенка в продуктах творчества.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22" name="CustomShape 3"/>
          <p:cNvSpPr/>
          <p:nvPr/>
        </p:nvSpPr>
        <p:spPr>
          <a:xfrm>
            <a:off x="1115640" y="4171680"/>
            <a:ext cx="7487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CustomShape 1"/>
          <p:cNvSpPr/>
          <p:nvPr/>
        </p:nvSpPr>
        <p:spPr>
          <a:xfrm>
            <a:off x="251640" y="188640"/>
            <a:ext cx="8685360" cy="143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44000"/>
          </a:bodyPr>
          <a:p>
            <a:pPr algn="ctr">
              <a:lnSpc>
                <a:spcPct val="100000"/>
              </a:lnSpc>
            </a:pPr>
            <a:r>
              <a:rPr b="1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 </a:t>
            </a:r>
            <a:br/>
            <a:r>
              <a:rPr b="1" lang="ru-RU" sz="2400" spc="-1" strike="noStrike" u="sng" cap="all">
                <a:solidFill>
                  <a:srgbClr val="ffff00"/>
                </a:solidFill>
                <a:uFillTx/>
                <a:latin typeface="Franklin Gothic Medium"/>
                <a:ea typeface="DejaVu Sans"/>
              </a:rPr>
              <a:t>Эбру</a:t>
            </a:r>
            <a:r>
              <a:rPr b="0" lang="ru-RU" sz="24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 - это древняя восточная техника живописи, завораживающее искусство рисования на воде. </a:t>
            </a:r>
            <a:br/>
            <a:br/>
            <a:r>
              <a:rPr b="0" lang="ru-RU" sz="2000" spc="-1" strike="noStrike" cap="all">
                <a:solidFill>
                  <a:srgbClr val="ff0000"/>
                </a:solidFill>
                <a:latin typeface="Franklin Gothic Medium"/>
                <a:ea typeface="DejaVu Sans"/>
              </a:rPr>
              <a:t> </a:t>
            </a:r>
            <a:br/>
            <a:br/>
            <a:r>
              <a:rPr b="0" lang="ru-RU" sz="2000" spc="-1" strike="noStrike" cap="all">
                <a:solidFill>
                  <a:srgbClr val="ff0000"/>
                </a:solidFill>
                <a:latin typeface="Franklin Gothic Medium"/>
                <a:ea typeface="DejaVu Sans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24" name="Объект 4" descr=""/>
          <p:cNvPicPr/>
          <p:nvPr/>
        </p:nvPicPr>
        <p:blipFill>
          <a:blip r:embed="rId2"/>
          <a:stretch/>
        </p:blipFill>
        <p:spPr>
          <a:xfrm>
            <a:off x="4428000" y="1794960"/>
            <a:ext cx="3572280" cy="2741040"/>
          </a:xfrm>
          <a:prstGeom prst="rect">
            <a:avLst/>
          </a:prstGeom>
          <a:ln>
            <a:noFill/>
          </a:ln>
          <a:effectLst>
            <a:outerShdw algn="tl" blurRad="152400" dir="788041" dist="11090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25" name="Picture 2" descr=""/>
          <p:cNvPicPr/>
          <p:nvPr/>
        </p:nvPicPr>
        <p:blipFill>
          <a:blip r:embed="rId3"/>
          <a:stretch/>
        </p:blipFill>
        <p:spPr>
          <a:xfrm>
            <a:off x="467640" y="1772640"/>
            <a:ext cx="3813840" cy="273492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4500000" y="457200"/>
            <a:ext cx="3886920" cy="160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7" name="Picture 2" descr=""/>
          <p:cNvPicPr/>
          <p:nvPr/>
        </p:nvPicPr>
        <p:blipFill>
          <a:blip r:embed="rId2"/>
          <a:stretch/>
        </p:blipFill>
        <p:spPr>
          <a:xfrm>
            <a:off x="1043640" y="4365000"/>
            <a:ext cx="3405960" cy="212796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428" name="Picture 3" descr=""/>
          <p:cNvPicPr/>
          <p:nvPr/>
        </p:nvPicPr>
        <p:blipFill>
          <a:blip r:embed="rId3"/>
          <a:stretch/>
        </p:blipFill>
        <p:spPr>
          <a:xfrm>
            <a:off x="4356000" y="260640"/>
            <a:ext cx="4189680" cy="192528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429" name="Picture 4" descr=""/>
          <p:cNvPicPr/>
          <p:nvPr/>
        </p:nvPicPr>
        <p:blipFill>
          <a:blip r:embed="rId4"/>
          <a:stretch/>
        </p:blipFill>
        <p:spPr>
          <a:xfrm>
            <a:off x="2421720" y="1700640"/>
            <a:ext cx="5173200" cy="3530520"/>
          </a:xfrm>
          <a:prstGeom prst="rect">
            <a:avLst/>
          </a:prstGeom>
          <a:ln>
            <a:noFill/>
          </a:ln>
          <a:effectLst>
            <a:outerShdw algn="tl" blurRad="152400" dir="788041" dist="11090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1259640" y="457200"/>
            <a:ext cx="6983280" cy="83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   </a:t>
            </a:r>
            <a:r>
              <a:rPr b="0" lang="ru-RU" sz="3600" spc="-1" strike="noStrike" cap="all">
                <a:solidFill>
                  <a:srgbClr val="ffff00"/>
                </a:solidFill>
                <a:latin typeface="Franklin Gothic Medium"/>
                <a:ea typeface="DejaVu Sans"/>
              </a:rPr>
              <a:t>Цветочный декор 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431" name="Picture 2" descr=""/>
          <p:cNvPicPr/>
          <p:nvPr/>
        </p:nvPicPr>
        <p:blipFill>
          <a:blip r:embed="rId2"/>
          <a:stretch/>
        </p:blipFill>
        <p:spPr>
          <a:xfrm>
            <a:off x="1547640" y="1412640"/>
            <a:ext cx="3511440" cy="4722840"/>
          </a:xfrm>
          <a:prstGeom prst="rect">
            <a:avLst/>
          </a:prstGeom>
          <a:ln>
            <a:noFill/>
          </a:ln>
        </p:spPr>
      </p:pic>
      <p:pic>
        <p:nvPicPr>
          <p:cNvPr id="432" name="Picture 3" descr=""/>
          <p:cNvPicPr/>
          <p:nvPr/>
        </p:nvPicPr>
        <p:blipFill>
          <a:blip r:embed="rId3"/>
          <a:stretch/>
        </p:blipFill>
        <p:spPr>
          <a:xfrm>
            <a:off x="5292000" y="1412640"/>
            <a:ext cx="3157920" cy="4722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3636000" y="3861000"/>
            <a:ext cx="2158920" cy="21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2"/>
          <p:cNvSpPr/>
          <p:nvPr/>
        </p:nvSpPr>
        <p:spPr>
          <a:xfrm>
            <a:off x="3492000" y="277560"/>
            <a:ext cx="3316680" cy="300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5" name="Объект 4" descr=""/>
          <p:cNvPicPr/>
          <p:nvPr/>
        </p:nvPicPr>
        <p:blipFill>
          <a:blip r:embed="rId2"/>
          <a:stretch/>
        </p:blipFill>
        <p:spPr>
          <a:xfrm>
            <a:off x="1691640" y="3285000"/>
            <a:ext cx="5551200" cy="32940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436" name="Picture 2" descr=""/>
          <p:cNvPicPr/>
          <p:nvPr/>
        </p:nvPicPr>
        <p:blipFill>
          <a:blip r:embed="rId3"/>
          <a:stretch/>
        </p:blipFill>
        <p:spPr>
          <a:xfrm>
            <a:off x="3492000" y="277560"/>
            <a:ext cx="4180680" cy="28818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304920" y="1556640"/>
            <a:ext cx="4265640" cy="453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8" name="Picture 3" descr=""/>
          <p:cNvPicPr/>
          <p:nvPr/>
        </p:nvPicPr>
        <p:blipFill>
          <a:blip r:embed="rId2"/>
          <a:stretch/>
        </p:blipFill>
        <p:spPr>
          <a:xfrm>
            <a:off x="4572000" y="3285000"/>
            <a:ext cx="4171680" cy="312840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439" name="Picture 4" descr=""/>
          <p:cNvPicPr/>
          <p:nvPr/>
        </p:nvPicPr>
        <p:blipFill>
          <a:blip r:embed="rId3"/>
          <a:stretch/>
        </p:blipFill>
        <p:spPr>
          <a:xfrm>
            <a:off x="4572000" y="260640"/>
            <a:ext cx="4174920" cy="286632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440" name="Picture 5" descr=""/>
          <p:cNvPicPr/>
          <p:nvPr/>
        </p:nvPicPr>
        <p:blipFill>
          <a:blip r:embed="rId4"/>
          <a:stretch/>
        </p:blipFill>
        <p:spPr>
          <a:xfrm>
            <a:off x="683640" y="1400760"/>
            <a:ext cx="3691080" cy="42242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2446</TotalTime>
  <Application>LibreOffice/6.1.2.1$Windows_X86_64 LibreOffice_project/65905a128db06ba48db947242809d14d3f9a93fe</Application>
  <Words>242</Words>
  <Paragraphs>27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2017-04-25T11:22:11Z</dcterms:created>
  <dc:creator>Сергей</dc:creator>
  <dc:description/>
  <dc:language>ru-RU</dc:language>
  <cp:lastModifiedBy/>
  <dcterms:modified xsi:type="dcterms:W3CDTF">2019-04-17T13:41:54Z</dcterms:modified>
  <cp:revision>107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25</vt:i4>
  </property>
</Properties>
</file>